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69" r:id="rId6"/>
    <p:sldId id="259" r:id="rId7"/>
    <p:sldId id="267" r:id="rId8"/>
    <p:sldId id="266" r:id="rId9"/>
    <p:sldId id="268" r:id="rId10"/>
    <p:sldId id="260" r:id="rId11"/>
    <p:sldId id="265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3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95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601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83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9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57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31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670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9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7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30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D3E27-7E3D-437A-9D19-D1AD0CD1D11C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1D198-EDB8-4854-8B6F-60E809DCE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15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Village of East Syracuse</a:t>
            </a:r>
            <a:br>
              <a:rPr lang="en-US" dirty="0" smtClean="0"/>
            </a:br>
            <a:r>
              <a:rPr lang="en-US" dirty="0" smtClean="0"/>
              <a:t>Police Department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Tax effects of abolishment or merger </a:t>
            </a:r>
          </a:p>
          <a:p>
            <a:r>
              <a:rPr lang="en-US" dirty="0" smtClean="0"/>
              <a:t>With Town of Dewitt along with</a:t>
            </a:r>
          </a:p>
          <a:p>
            <a:r>
              <a:rPr lang="en-US" dirty="0" smtClean="0"/>
              <a:t>Enhanced Services Contract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51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CSI Tax 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 of Onondaga County Comptroller’s Office</a:t>
            </a:r>
          </a:p>
          <a:p>
            <a:r>
              <a:rPr lang="en-US" dirty="0" smtClean="0"/>
              <a:t>Analysis provided at no direct cost to Village or Town</a:t>
            </a:r>
          </a:p>
          <a:p>
            <a:r>
              <a:rPr lang="en-US" dirty="0" smtClean="0"/>
              <a:t>Assist taxpayers in evaluating data, provide independent evaluation of all data</a:t>
            </a:r>
          </a:p>
          <a:p>
            <a:r>
              <a:rPr lang="en-US" dirty="0" smtClean="0"/>
              <a:t>Provide assistance in understanding tax effects of consolidation and shared services decision</a:t>
            </a:r>
          </a:p>
          <a:p>
            <a:r>
              <a:rPr lang="en-US" dirty="0" smtClean="0"/>
              <a:t>Provide review of police expenses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89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numbers only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taxpayer views this issue differently and will be able to express with his/her vote</a:t>
            </a:r>
          </a:p>
          <a:p>
            <a:r>
              <a:rPr lang="en-US" dirty="0" smtClean="0"/>
              <a:t>Amount and quality of service for others to discuss</a:t>
            </a:r>
          </a:p>
          <a:p>
            <a:r>
              <a:rPr lang="en-US" dirty="0" smtClean="0"/>
              <a:t>Future cost increase or other service issues for others to discuss</a:t>
            </a:r>
          </a:p>
          <a:p>
            <a:r>
              <a:rPr lang="en-US" dirty="0" smtClean="0"/>
              <a:t>What is tax effect of proposed transaction?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000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828799"/>
          </a:xfrm>
        </p:spPr>
        <p:txBody>
          <a:bodyPr/>
          <a:lstStyle/>
          <a:p>
            <a:r>
              <a:rPr lang="en-US" dirty="0" smtClean="0"/>
              <a:t>The Proposed Transaction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/>
          <a:lstStyle/>
          <a:p>
            <a:r>
              <a:rPr lang="en-US" dirty="0" smtClean="0"/>
              <a:t>VES Police Department is abolished</a:t>
            </a:r>
          </a:p>
          <a:p>
            <a:r>
              <a:rPr lang="en-US" dirty="0" smtClean="0"/>
              <a:t>TOD Police Department assumes patrol responsibilities</a:t>
            </a:r>
          </a:p>
          <a:p>
            <a:r>
              <a:rPr lang="en-US" dirty="0" smtClean="0"/>
              <a:t>VES will pay $400,000 to TOD for enhanced services contract to include employees transferring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288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Property Taxation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of service divided by taxable property values = rate paid per thousand of property value</a:t>
            </a:r>
          </a:p>
          <a:p>
            <a:r>
              <a:rPr lang="en-US" dirty="0" smtClean="0"/>
              <a:t>Towns with villages allocate cost to town residents &amp; village residents differently, concept of part-town &amp; town wide</a:t>
            </a:r>
          </a:p>
          <a:p>
            <a:r>
              <a:rPr lang="en-US" dirty="0" smtClean="0"/>
              <a:t>If VES abolishes PD, then village residents will pay for TOD police coverage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242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Financial Facts &amp; Figures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VES Police budget cost $1,255,108</a:t>
            </a:r>
          </a:p>
          <a:p>
            <a:r>
              <a:rPr lang="en-US" dirty="0" smtClean="0"/>
              <a:t>VES Total Property Tax Levy $2,480,922</a:t>
            </a:r>
          </a:p>
          <a:p>
            <a:r>
              <a:rPr lang="en-US" dirty="0" smtClean="0"/>
              <a:t>VES Property Tax Rate $13.5</a:t>
            </a:r>
          </a:p>
          <a:p>
            <a:r>
              <a:rPr lang="en-US" dirty="0" smtClean="0"/>
              <a:t>This means value of house ($100,000) x Rate (13.5 per thousand)= tax due ($1,350)</a:t>
            </a:r>
          </a:p>
          <a:p>
            <a:r>
              <a:rPr lang="en-US" dirty="0" smtClean="0"/>
              <a:t>For others take value of house divide by $1,000 and multiply by rate (13.5)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8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Financial Facts &amp; Figures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 Village Taxable Value $183,772,066</a:t>
            </a:r>
          </a:p>
          <a:p>
            <a:r>
              <a:rPr lang="en-US" dirty="0" smtClean="0"/>
              <a:t>Next year Village Taxable Value $187,877,336</a:t>
            </a:r>
          </a:p>
          <a:p>
            <a:r>
              <a:rPr lang="en-US" dirty="0" smtClean="0"/>
              <a:t>Difference in value can mean a difference in rates and comparing savings</a:t>
            </a:r>
          </a:p>
          <a:p>
            <a:pPr marL="0" indent="0">
              <a:buNone/>
            </a:pPr>
            <a:r>
              <a:rPr lang="en-US" dirty="0" smtClean="0"/>
              <a:t>Property Value Difference=4,105,270</a:t>
            </a:r>
          </a:p>
          <a:p>
            <a:pPr marL="0" indent="0">
              <a:buNone/>
            </a:pPr>
            <a:r>
              <a:rPr lang="en-US" dirty="0" smtClean="0"/>
              <a:t>On current levy of $2,480,923 rate difference= .30 (13.5-13.2)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892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Audit Role Evaluating VES Police 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Performed specific review of Police Cost</a:t>
            </a:r>
          </a:p>
          <a:p>
            <a:r>
              <a:rPr lang="en-US" dirty="0" smtClean="0"/>
              <a:t>Analysis of Direct and Indirect Police Cost</a:t>
            </a:r>
          </a:p>
          <a:p>
            <a:r>
              <a:rPr lang="en-US" dirty="0" smtClean="0"/>
              <a:t>VES Budgeted $1,255,108, which figure should be used in evaluating rates</a:t>
            </a:r>
          </a:p>
          <a:p>
            <a:r>
              <a:rPr lang="en-US" dirty="0" smtClean="0"/>
              <a:t>VES Total cost $1,246,372 but included indirect cost</a:t>
            </a:r>
          </a:p>
          <a:p>
            <a:r>
              <a:rPr lang="en-US" dirty="0" smtClean="0"/>
              <a:t>Our opinion cost </a:t>
            </a:r>
            <a:r>
              <a:rPr lang="en-US" smtClean="0"/>
              <a:t>for evaluation is $1,255,108-debt of $44,429=$1,210,679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3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Comparing old rates and new rates along with reconciliation to TOD can be tedious</a:t>
            </a:r>
          </a:p>
          <a:p>
            <a:r>
              <a:rPr lang="en-US" dirty="0" smtClean="0"/>
              <a:t>Quick tool is to take variance such as expenditure and divide by both taxable values</a:t>
            </a:r>
          </a:p>
          <a:p>
            <a:r>
              <a:rPr lang="en-US" dirty="0" smtClean="0"/>
              <a:t>$100,000 variance on either property value is approximately $53-$54 per 100K home (.53-.54)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290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Dewitt Facts &amp; Figures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Estimated TOD Police department budget = $4,848,818. New estimated cost per TOD $5,269,384 (adds VES Direct Cost $820,566 less Enhanced Serv. Cont. of $400,000)</a:t>
            </a:r>
          </a:p>
          <a:p>
            <a:r>
              <a:rPr lang="en-US" dirty="0" smtClean="0"/>
              <a:t>Charge assessed to Town resident only that live outside village, village residents do not currently pay for this service, but will if merger</a:t>
            </a:r>
          </a:p>
          <a:p>
            <a:r>
              <a:rPr lang="en-US" dirty="0" smtClean="0"/>
              <a:t>Used 2013 Taxable Values, differences minor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424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Dewitt Data v County Comptroller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Substantially agree with analysis provided by Dewitt Comptroller.</a:t>
            </a:r>
          </a:p>
          <a:p>
            <a:r>
              <a:rPr lang="en-US" dirty="0" smtClean="0"/>
              <a:t>Variables include 2012 property values v. 2013 values, assumptions on spending</a:t>
            </a:r>
          </a:p>
          <a:p>
            <a:r>
              <a:rPr lang="en-US" dirty="0" smtClean="0"/>
              <a:t>Data points taken from Dewitt without review such as TOD police expenses</a:t>
            </a:r>
          </a:p>
          <a:p>
            <a:r>
              <a:rPr lang="en-US" dirty="0" smtClean="0"/>
              <a:t>TOD did not have our evaluation of direct/indirect VES police cost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54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of Savings</a:t>
            </a:r>
            <a:br>
              <a:rPr lang="en-US" dirty="0" smtClean="0"/>
            </a:br>
            <a:r>
              <a:rPr lang="en-US" dirty="0" smtClean="0"/>
              <a:t>$100,000 home is $249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VES residents will see increase in town tax of $212/100K home for TOD police</a:t>
            </a:r>
          </a:p>
          <a:p>
            <a:r>
              <a:rPr lang="en-US" dirty="0" smtClean="0"/>
              <a:t>VES residents will pay $400,000 for ESC or rate of $2.12/1,000 or $212 on $100,000 home. </a:t>
            </a:r>
          </a:p>
          <a:p>
            <a:r>
              <a:rPr lang="en-US" dirty="0" smtClean="0"/>
              <a:t>New village rate based on actual direct cost and 2013 property values is $8.89 or $889/100K home.</a:t>
            </a:r>
          </a:p>
          <a:p>
            <a:r>
              <a:rPr lang="en-US" dirty="0" smtClean="0"/>
              <a:t>$889 + 212=$1101 v $1,350=$249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000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Savings Rate/Dollars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Old Rate 13.5/1,000</a:t>
            </a:r>
          </a:p>
          <a:p>
            <a:r>
              <a:rPr lang="en-US" dirty="0" smtClean="0"/>
              <a:t>New Rate 8.89/1,000</a:t>
            </a:r>
          </a:p>
          <a:p>
            <a:r>
              <a:rPr lang="en-US" dirty="0" smtClean="0"/>
              <a:t>Savings 13.5-8.89-2.12(town)=2.49/1000</a:t>
            </a:r>
          </a:p>
          <a:p>
            <a:r>
              <a:rPr lang="en-US" dirty="0" smtClean="0"/>
              <a:t>Take your home value/1000 multiply by 2.49 and that is you individual savings</a:t>
            </a:r>
          </a:p>
          <a:p>
            <a:r>
              <a:rPr lang="en-US" dirty="0" smtClean="0"/>
              <a:t>We believe difference in our calculation and TOD of $10 in savings is minor and explainable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128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641</Words>
  <Application>Microsoft Office PowerPoint</Application>
  <PresentationFormat>On-screen Show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Village of East Syracuse Police Department </vt:lpstr>
      <vt:lpstr>CSI Tax Force</vt:lpstr>
      <vt:lpstr>The numbers only</vt:lpstr>
      <vt:lpstr>The Proposed Transaction</vt:lpstr>
      <vt:lpstr>Property Taxation Rules</vt:lpstr>
      <vt:lpstr>Current Financial Facts &amp; Figures</vt:lpstr>
      <vt:lpstr>Future Financial Facts &amp; Figures</vt:lpstr>
      <vt:lpstr>Audit Role Evaluating VES Police Cost</vt:lpstr>
      <vt:lpstr>Variances</vt:lpstr>
      <vt:lpstr>Dewitt Facts &amp; Figures</vt:lpstr>
      <vt:lpstr>Dewitt Data v County Comptroller Data</vt:lpstr>
      <vt:lpstr>Summary of Savings $100,000 home is $249</vt:lpstr>
      <vt:lpstr>Summary of Savings Rate/Dollars</vt:lpstr>
    </vt:vector>
  </TitlesOfParts>
  <Company>Onondaga County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Village of East Syracuse Police Department</dc:title>
  <dc:creator>Robert Antonacci-Ii</dc:creator>
  <cp:lastModifiedBy>Nancy Campolito</cp:lastModifiedBy>
  <cp:revision>13</cp:revision>
  <dcterms:created xsi:type="dcterms:W3CDTF">2012-09-18T16:49:18Z</dcterms:created>
  <dcterms:modified xsi:type="dcterms:W3CDTF">2012-09-27T15:55:33Z</dcterms:modified>
</cp:coreProperties>
</file>